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0"/>
  </p:notesMasterIdLst>
  <p:handoutMasterIdLst>
    <p:handoutMasterId r:id="rId21"/>
  </p:handoutMasterIdLst>
  <p:sldIdLst>
    <p:sldId id="288" r:id="rId2"/>
    <p:sldId id="465" r:id="rId3"/>
    <p:sldId id="477" r:id="rId4"/>
    <p:sldId id="481" r:id="rId5"/>
    <p:sldId id="482" r:id="rId6"/>
    <p:sldId id="483" r:id="rId7"/>
    <p:sldId id="484" r:id="rId8"/>
    <p:sldId id="485" r:id="rId9"/>
    <p:sldId id="467" r:id="rId10"/>
    <p:sldId id="471" r:id="rId11"/>
    <p:sldId id="500" r:id="rId12"/>
    <p:sldId id="504" r:id="rId13"/>
    <p:sldId id="501" r:id="rId14"/>
    <p:sldId id="499" r:id="rId15"/>
    <p:sldId id="502" r:id="rId16"/>
    <p:sldId id="473" r:id="rId17"/>
    <p:sldId id="505" r:id="rId18"/>
    <p:sldId id="506" r:id="rId1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32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an Gordon" initials="SG" lastIdx="1" clrIdx="0">
    <p:extLst/>
  </p:cmAuthor>
  <p:cmAuthor id="2" name="Sean Gordon" initials="SG [2]" lastIdx="1" clrIdx="1">
    <p:extLst/>
  </p:cmAuthor>
  <p:cmAuthor id="3" name="Sean Gordon" initials="SG [3]" lastIdx="1" clrIdx="2">
    <p:extLst/>
  </p:cmAuthor>
  <p:cmAuthor id="4" name="Sean Gordon" initials="SG [4]" lastIdx="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AAE42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96" autoAdjust="0"/>
    <p:restoredTop sz="93625" autoAdjust="0"/>
  </p:normalViewPr>
  <p:slideViewPr>
    <p:cSldViewPr>
      <p:cViewPr>
        <p:scale>
          <a:sx n="100" d="100"/>
          <a:sy n="100" d="100"/>
        </p:scale>
        <p:origin x="3976" y="1728"/>
      </p:cViewPr>
      <p:guideLst>
        <p:guide orient="horz" pos="2160"/>
        <p:guide pos="2832"/>
        <p:guide orient="horz" pos="431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napToObjects="1" showGuides="1">
      <p:cViewPr varScale="1">
        <p:scale>
          <a:sx n="54" d="100"/>
          <a:sy n="54" d="100"/>
        </p:scale>
        <p:origin x="-357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commentAuthors" Target="commentAuthor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51F87518-7DA0-CB44-9F3C-F5174A2C4F74}" type="datetimeFigureOut">
              <a:rPr lang="en-US" altLang="en-US"/>
              <a:pPr>
                <a:defRPr/>
              </a:pPr>
              <a:t>3/9/17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B72F4AE6-8CDE-254B-B104-C61F5F927D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4068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44741A71-FE83-2C4E-829C-A35B941D6CE6}" type="datetimeFigureOut">
              <a:rPr lang="en-US" altLang="en-US"/>
              <a:pPr>
                <a:defRPr/>
              </a:pPr>
              <a:t>3/9/17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4724FB8A-11D0-A344-BB31-B2ACD197CF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09393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CE06DF7-8818-6544-99C1-1E101D6A52AE}" type="slidenum">
              <a:rPr lang="en-US" altLang="en-US">
                <a:latin typeface="Calibri" charset="0"/>
              </a:rPr>
              <a:pPr/>
              <a:t>1</a:t>
            </a:fld>
            <a:endParaRPr lang="en-US" altLang="en-US">
              <a:latin typeface="Calibri" charset="0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26025" cy="41148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9177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93D7E7F-F33E-D44E-AC9F-F576D5184B76}" type="slidenum">
              <a:rPr lang="en-US" altLang="en-US">
                <a:latin typeface="Calibri" charset="0"/>
              </a:rPr>
              <a:pPr/>
              <a:t>10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63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93D7E7F-F33E-D44E-AC9F-F576D5184B76}" type="slidenum">
              <a:rPr lang="en-US" altLang="en-US">
                <a:latin typeface="Calibri" charset="0"/>
              </a:rPr>
              <a:pPr/>
              <a:t>11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97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93D7E7F-F33E-D44E-AC9F-F576D5184B76}" type="slidenum">
              <a:rPr lang="en-US" altLang="en-US">
                <a:latin typeface="Calibri" charset="0"/>
              </a:rPr>
              <a:pPr/>
              <a:t>12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762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93D7E7F-F33E-D44E-AC9F-F576D5184B76}" type="slidenum">
              <a:rPr lang="en-US" altLang="en-US">
                <a:latin typeface="Calibri" charset="0"/>
              </a:rPr>
              <a:pPr/>
              <a:t>13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442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93D7E7F-F33E-D44E-AC9F-F576D5184B76}" type="slidenum">
              <a:rPr lang="en-US" altLang="en-US">
                <a:latin typeface="Calibri" charset="0"/>
              </a:rPr>
              <a:pPr/>
              <a:t>15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83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93D7E7F-F33E-D44E-AC9F-F576D5184B76}" type="slidenum">
              <a:rPr lang="en-US" altLang="en-US">
                <a:latin typeface="Calibri" charset="0"/>
              </a:rPr>
              <a:pPr/>
              <a:t>16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63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93D7E7F-F33E-D44E-AC9F-F576D5184B76}" type="slidenum">
              <a:rPr lang="en-US" altLang="en-US">
                <a:latin typeface="Calibri" charset="0"/>
              </a:rPr>
              <a:pPr/>
              <a:t>2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679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Dashboard Display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dirty="0" smtClean="0"/>
              <a:t>Recommendation / Dialect Comparison Graph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dirty="0" smtClean="0"/>
              <a:t>Signature Scores Chart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dirty="0" smtClean="0"/>
              <a:t>Results Summary Table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dirty="0" smtClean="0"/>
              <a:t>Concept Guidance 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24FB8A-11D0-A344-BB31-B2ACD197CF99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3342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24FB8A-11D0-A344-BB31-B2ACD197CF99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493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24FB8A-11D0-A344-BB31-B2ACD197CF99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359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24FB8A-11D0-A344-BB31-B2ACD197CF99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2230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24FB8A-11D0-A344-BB31-B2ACD197CF99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336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24FB8A-11D0-A344-BB31-B2ACD197CF99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9314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93D7E7F-F33E-D44E-AC9F-F576D5184B76}" type="slidenum">
              <a:rPr lang="en-US" altLang="en-US">
                <a:latin typeface="Calibri" charset="0"/>
              </a:rPr>
              <a:pPr/>
              <a:t>9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63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86" descr="hdf_7pp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Rectangle 2050"/>
          <p:cNvSpPr>
            <a:spLocks noGrp="1" noChangeArrowheads="1"/>
          </p:cNvSpPr>
          <p:nvPr>
            <p:ph type="ctrTitle"/>
          </p:nvPr>
        </p:nvSpPr>
        <p:spPr>
          <a:xfrm>
            <a:off x="685800" y="2209800"/>
            <a:ext cx="7772400" cy="2057400"/>
          </a:xfrm>
        </p:spPr>
        <p:txBody>
          <a:bodyPr anchor="t"/>
          <a:lstStyle>
            <a:lvl1pPr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7891" name="Rectangle 2051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4419600"/>
            <a:ext cx="6400800" cy="9144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Rectangle 206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629400"/>
            <a:ext cx="17526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December 14, 2015</a:t>
            </a:r>
            <a:endParaRPr lang="en-US" dirty="0"/>
          </a:p>
        </p:txBody>
      </p:sp>
      <p:sp>
        <p:nvSpPr>
          <p:cNvPr id="6" name="Rectangle 206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r-HR"/>
              <a:t>AGU 2015</a:t>
            </a:r>
            <a:endParaRPr lang="en-US"/>
          </a:p>
        </p:txBody>
      </p:sp>
      <p:sp>
        <p:nvSpPr>
          <p:cNvPr id="7" name="Rectangle 206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40908-65E0-6148-9462-2E562DE716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27522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819400"/>
            <a:ext cx="7010400" cy="533400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December 14, 2015</a:t>
            </a:r>
            <a:endParaRPr lang="en-US" dirty="0"/>
          </a:p>
        </p:txBody>
      </p:sp>
      <p:sp>
        <p:nvSpPr>
          <p:cNvPr id="4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r-HR"/>
              <a:t>AGU 2015</a:t>
            </a:r>
            <a:endParaRPr lang="en-US"/>
          </a:p>
        </p:txBody>
      </p:sp>
      <p:sp>
        <p:nvSpPr>
          <p:cNvPr id="5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A2688C-72D1-BB4A-806C-B0B5983CA8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449122"/>
      </p:ext>
    </p:extLst>
  </p:cSld>
  <p:clrMapOvr>
    <a:masterClrMapping/>
  </p:clrMapOvr>
  <p:transition spd="med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990600"/>
            <a:ext cx="41529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1529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December 14, 2015</a:t>
            </a:r>
            <a:endParaRPr lang="en-US" dirty="0"/>
          </a:p>
        </p:txBody>
      </p:sp>
      <p:sp>
        <p:nvSpPr>
          <p:cNvPr id="6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r-HR"/>
              <a:t>AGU 2015</a:t>
            </a:r>
            <a:endParaRPr lang="en-US"/>
          </a:p>
        </p:txBody>
      </p:sp>
      <p:sp>
        <p:nvSpPr>
          <p:cNvPr id="7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E15E80-4162-5B48-9FB4-4E8B0EADB3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1702964"/>
      </p:ext>
    </p:extLst>
  </p:cSld>
  <p:clrMapOvr>
    <a:masterClrMapping/>
  </p:clrMapOvr>
  <p:transition spd="med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December 14, 2015</a:t>
            </a:r>
            <a:endParaRPr lang="en-US" dirty="0"/>
          </a:p>
        </p:txBody>
      </p:sp>
      <p:sp>
        <p:nvSpPr>
          <p:cNvPr id="4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r-HR"/>
              <a:t>AGU 2015</a:t>
            </a:r>
            <a:endParaRPr lang="en-US"/>
          </a:p>
        </p:txBody>
      </p:sp>
      <p:sp>
        <p:nvSpPr>
          <p:cNvPr id="5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1FD5F-A6B3-CF40-B22F-3B2F6B7917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5330003"/>
      </p:ext>
    </p:extLst>
  </p:cSld>
  <p:clrMapOvr>
    <a:masterClrMapping/>
  </p:clrMapOvr>
  <p:transition spd="med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December 14, 2015</a:t>
            </a:r>
            <a:endParaRPr lang="en-US" dirty="0"/>
          </a:p>
        </p:txBody>
      </p:sp>
      <p:sp>
        <p:nvSpPr>
          <p:cNvPr id="5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r-HR"/>
              <a:t>AGU 2015</a:t>
            </a:r>
            <a:endParaRPr lang="en-US"/>
          </a:p>
        </p:txBody>
      </p:sp>
      <p:sp>
        <p:nvSpPr>
          <p:cNvPr id="6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AE2BEF-AA8E-934E-A9FD-BDA59EF410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075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December 14, 2015</a:t>
            </a:r>
            <a:endParaRPr lang="en-US" dirty="0"/>
          </a:p>
        </p:txBody>
      </p:sp>
      <p:sp>
        <p:nvSpPr>
          <p:cNvPr id="5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r-HR"/>
              <a:t>AGU 2015</a:t>
            </a:r>
            <a:endParaRPr lang="en-US"/>
          </a:p>
        </p:txBody>
      </p:sp>
      <p:sp>
        <p:nvSpPr>
          <p:cNvPr id="6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A232A-2FA3-BB4B-A289-8D7184C69D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0699127"/>
      </p:ext>
    </p:extLst>
  </p:cSld>
  <p:clrMapOvr>
    <a:masterClrMapping/>
  </p:clrMapOvr>
  <p:transition spd="med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December 14, 2015</a:t>
            </a:r>
            <a:endParaRPr lang="en-US" dirty="0"/>
          </a:p>
        </p:txBody>
      </p:sp>
      <p:sp>
        <p:nvSpPr>
          <p:cNvPr id="6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r-HR"/>
              <a:t>AGU 2015</a:t>
            </a:r>
            <a:endParaRPr lang="en-US"/>
          </a:p>
        </p:txBody>
      </p:sp>
      <p:sp>
        <p:nvSpPr>
          <p:cNvPr id="7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0C7EF-0133-3B48-8482-71F2D61435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244207"/>
      </p:ext>
    </p:extLst>
  </p:cSld>
  <p:clrMapOvr>
    <a:masterClrMapping/>
  </p:clrMapOvr>
  <p:transition spd="med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0" Type="http://schemas.openxmlformats.org/officeDocument/2006/relationships/image" Target="../media/image2.jpeg"/><Relationship Id="rId11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56" descr="hdf_no_banner_white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990600"/>
            <a:ext cx="8458200" cy="5486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8" name="Picture 1050" descr="hdf 0line"/>
          <p:cNvPicPr>
            <a:picLocks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1051" descr="hdf bluegreenotxt"/>
          <p:cNvPicPr>
            <a:picLocks noChangeAspect="1" noChangeArrowheads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838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152400"/>
            <a:ext cx="7010400" cy="533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6893" name="Rectangle 105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629400"/>
            <a:ext cx="1676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December 14, 2015</a:t>
            </a:r>
            <a:endParaRPr lang="en-US" dirty="0"/>
          </a:p>
        </p:txBody>
      </p:sp>
      <p:sp>
        <p:nvSpPr>
          <p:cNvPr id="36894" name="Rectangle 105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6629400"/>
            <a:ext cx="3962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b="1">
                <a:solidFill>
                  <a:schemeClr val="bg1"/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hr-HR"/>
              <a:t>AGU 2015</a:t>
            </a:r>
            <a:endParaRPr lang="en-US"/>
          </a:p>
        </p:txBody>
      </p:sp>
      <p:sp>
        <p:nvSpPr>
          <p:cNvPr id="36895" name="Rectangle 10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629400"/>
            <a:ext cx="76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742D95-3382-EB4A-8779-2AC3F1DA10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</p:sldLayoutIdLst>
  <p:transition spd="med">
    <p:wipe dir="d"/>
  </p:transition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rgbClr val="000000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Symbol" charset="2"/>
        <a:buChar char="-"/>
        <a:defRPr sz="2600">
          <a:solidFill>
            <a:srgbClr val="000000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rgbClr val="000000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iki.esipfed.org/index.php/Documentation_Recommendation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1350" y="2354263"/>
            <a:ext cx="7946838" cy="531812"/>
          </a:xfrm>
        </p:spPr>
        <p:txBody>
          <a:bodyPr/>
          <a:lstStyle/>
          <a:p>
            <a:pPr eaLnBrk="1" hangingPunct="1"/>
            <a:r>
              <a:rPr lang="en-US" altLang="en-US" sz="3200" b="1" dirty="0" smtClean="0">
                <a:ea typeface="ＭＳ Ｐゴシック" charset="-128"/>
              </a:rPr>
              <a:t>Metadata Evaluation and Guidance for Curation and Improvement </a:t>
            </a:r>
            <a:endParaRPr lang="en-US" altLang="en-US" sz="3200" dirty="0">
              <a:ea typeface="ＭＳ Ｐゴシック" charset="-128"/>
            </a:endParaRP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962400"/>
            <a:ext cx="6400800" cy="2438400"/>
          </a:xfrm>
        </p:spPr>
        <p:txBody>
          <a:bodyPr/>
          <a:lstStyle/>
          <a:p>
            <a:pPr eaLnBrk="1" hangingPunct="1"/>
            <a:r>
              <a:rPr lang="en-US" altLang="en-US" sz="2200" dirty="0" smtClean="0">
                <a:ea typeface="ＭＳ Ｐゴシック" charset="-128"/>
              </a:rPr>
              <a:t>Sean Gordon</a:t>
            </a:r>
          </a:p>
          <a:p>
            <a:pPr eaLnBrk="1" hangingPunct="1"/>
            <a:r>
              <a:rPr lang="en-US" altLang="en-US" sz="2200" dirty="0" smtClean="0">
                <a:ea typeface="ＭＳ Ｐゴシック" charset="-128"/>
              </a:rPr>
              <a:t>(</a:t>
            </a:r>
            <a:r>
              <a:rPr lang="en-US" altLang="en-US" sz="2200" dirty="0" err="1" smtClean="0">
                <a:ea typeface="ＭＳ Ｐゴシック" charset="-128"/>
              </a:rPr>
              <a:t>scgordon@hdfgroup.org</a:t>
            </a:r>
            <a:r>
              <a:rPr lang="en-US" altLang="en-US" sz="2200" dirty="0" smtClean="0">
                <a:ea typeface="ＭＳ Ｐゴシック" charset="-128"/>
              </a:rPr>
              <a:t>)</a:t>
            </a:r>
          </a:p>
          <a:p>
            <a:pPr eaLnBrk="1" hangingPunct="1"/>
            <a:r>
              <a:rPr lang="en-US" altLang="en-US" sz="2200" dirty="0" smtClean="0">
                <a:ea typeface="ＭＳ Ｐゴシック" charset="-128"/>
              </a:rPr>
              <a:t>Ted Habermann</a:t>
            </a:r>
          </a:p>
          <a:p>
            <a:pPr eaLnBrk="1" hangingPunct="1"/>
            <a:r>
              <a:rPr lang="en-US" altLang="en-US" sz="2200" dirty="0">
                <a:ea typeface="ＭＳ Ｐゴシック" charset="-128"/>
              </a:rPr>
              <a:t>John </a:t>
            </a:r>
            <a:r>
              <a:rPr lang="en-US" altLang="en-US" sz="2200" dirty="0" err="1" smtClean="0">
                <a:ea typeface="ＭＳ Ｐゴシック" charset="-128"/>
              </a:rPr>
              <a:t>Kozimor</a:t>
            </a:r>
            <a:endParaRPr lang="en-US" altLang="en-US" sz="2200" dirty="0" smtClean="0">
              <a:ea typeface="ＭＳ Ｐゴシック" charset="-128"/>
            </a:endParaRPr>
          </a:p>
          <a:p>
            <a:pPr eaLnBrk="1" hangingPunct="1"/>
            <a:endParaRPr lang="en-US" altLang="en-US" sz="2200" dirty="0" smtClean="0">
              <a:ea typeface="ＭＳ Ｐゴシック" charset="-128"/>
            </a:endParaRPr>
          </a:p>
          <a:p>
            <a:pPr eaLnBrk="1" hangingPunct="1"/>
            <a:r>
              <a:rPr lang="en-US" altLang="en-US" sz="2200" dirty="0" smtClean="0">
                <a:ea typeface="ＭＳ Ｐゴシック" charset="-128"/>
              </a:rPr>
              <a:t>The HDF </a:t>
            </a:r>
            <a:r>
              <a:rPr lang="en-US" altLang="en-US" sz="2200" dirty="0">
                <a:ea typeface="ＭＳ Ｐゴシック" charset="-128"/>
              </a:rPr>
              <a:t>Group</a:t>
            </a:r>
          </a:p>
        </p:txBody>
      </p:sp>
      <p:sp>
        <p:nvSpPr>
          <p:cNvPr id="11267" name="Slide Number Placeholder 1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B6AB81A-7392-C741-A412-1D45B3798B00}" type="slidenum">
              <a:rPr lang="en-US" altLang="en-US" sz="120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8"/>
          <p:cNvSpPr>
            <a:spLocks noGrp="1"/>
          </p:cNvSpPr>
          <p:nvPr>
            <p:ph type="title"/>
          </p:nvPr>
        </p:nvSpPr>
        <p:spPr>
          <a:xfrm>
            <a:off x="825500" y="50800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charset="-128"/>
              </a:rPr>
              <a:t>Metadata Improvement Guidance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6100" y="1270000"/>
            <a:ext cx="793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How do I access online guidance for fixing missing concepts?</a:t>
            </a:r>
          </a:p>
        </p:txBody>
      </p:sp>
      <p:pic>
        <p:nvPicPr>
          <p:cNvPr id="3" name="Picture 2" descr="Screen Shot 2016-10-18 at 7.56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99" y="1676400"/>
            <a:ext cx="6415227" cy="35814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117600" y="5715000"/>
            <a:ext cx="793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That’s great, but it doesn’t tell me how I identify which records are missing concepts</a:t>
            </a:r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60875055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8"/>
          <p:cNvSpPr>
            <a:spLocks noGrp="1"/>
          </p:cNvSpPr>
          <p:nvPr>
            <p:ph type="title"/>
          </p:nvPr>
        </p:nvSpPr>
        <p:spPr>
          <a:xfrm>
            <a:off x="350760" y="175026"/>
            <a:ext cx="8793240" cy="762000"/>
          </a:xfrm>
        </p:spPr>
        <p:txBody>
          <a:bodyPr/>
          <a:lstStyle/>
          <a:p>
            <a:r>
              <a:rPr lang="en-US" sz="2800" dirty="0"/>
              <a:t>W</a:t>
            </a:r>
            <a:r>
              <a:rPr lang="en-US" sz="2800" dirty="0" smtClean="0"/>
              <a:t>hich records do I need to improve?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946931"/>
            <a:ext cx="7162800" cy="556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84472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8"/>
          <p:cNvSpPr>
            <a:spLocks noGrp="1"/>
          </p:cNvSpPr>
          <p:nvPr>
            <p:ph type="title"/>
          </p:nvPr>
        </p:nvSpPr>
        <p:spPr>
          <a:xfrm>
            <a:off x="350760" y="175026"/>
            <a:ext cx="8346093" cy="762000"/>
          </a:xfrm>
        </p:spPr>
        <p:txBody>
          <a:bodyPr/>
          <a:lstStyle/>
          <a:p>
            <a:r>
              <a:rPr lang="en-US" sz="2500" dirty="0" smtClean="0"/>
              <a:t>How </a:t>
            </a:r>
            <a:r>
              <a:rPr lang="en-US" sz="2500" dirty="0"/>
              <a:t>do I identify which records are missing concepts?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946931"/>
            <a:ext cx="7162800" cy="5568298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114800"/>
            <a:ext cx="1852227" cy="668574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Calibri"/>
                <a:cs typeface="Calibri"/>
              </a:rPr>
              <a:t>Links to xPaths in particular dialect</a:t>
            </a:r>
          </a:p>
        </p:txBody>
      </p:sp>
    </p:spTree>
    <p:extLst>
      <p:ext uri="{BB962C8B-B14F-4D97-AF65-F5344CB8AC3E}">
        <p14:creationId xmlns:p14="http://schemas.microsoft.com/office/powerpoint/2010/main" val="2097883220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8"/>
          <p:cNvSpPr>
            <a:spLocks noGrp="1"/>
          </p:cNvSpPr>
          <p:nvPr>
            <p:ph type="title"/>
          </p:nvPr>
        </p:nvSpPr>
        <p:spPr>
          <a:xfrm>
            <a:off x="533400" y="0"/>
            <a:ext cx="8633581" cy="762000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ea typeface="ＭＳ Ｐゴシック" charset="-128"/>
              </a:rPr>
              <a:t>W</a:t>
            </a:r>
            <a:r>
              <a:rPr lang="en-US" altLang="en-US" sz="2800" dirty="0" smtClean="0">
                <a:ea typeface="ＭＳ Ｐゴシック" charset="-128"/>
              </a:rPr>
              <a:t>hat concepts are missing in a single record?</a:t>
            </a:r>
            <a:endParaRPr lang="en-US" altLang="en-US" sz="2800" dirty="0">
              <a:ea typeface="ＭＳ Ｐゴシック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998" y="1993144"/>
            <a:ext cx="8509621" cy="370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71354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733" y="38100"/>
            <a:ext cx="4030133" cy="762000"/>
          </a:xfrm>
        </p:spPr>
        <p:txBody>
          <a:bodyPr/>
          <a:lstStyle/>
          <a:p>
            <a:r>
              <a:rPr lang="en-US"/>
              <a:t>Future Directions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973667"/>
            <a:ext cx="8714314" cy="2683933"/>
          </a:xfrm>
        </p:spPr>
        <p:txBody>
          <a:bodyPr/>
          <a:lstStyle/>
          <a:p>
            <a:r>
              <a:rPr lang="en-US" altLang="en-US" dirty="0" smtClean="0">
                <a:latin typeface="Calibri"/>
                <a:ea typeface="ＭＳ Ｐゴシック" charset="-128"/>
                <a:cs typeface="Calibri"/>
              </a:rPr>
              <a:t>Signature </a:t>
            </a:r>
            <a:r>
              <a:rPr lang="en-US" altLang="en-US" dirty="0">
                <a:latin typeface="Calibri"/>
                <a:ea typeface="ＭＳ Ｐゴシック" charset="-128"/>
                <a:cs typeface="Calibri"/>
              </a:rPr>
              <a:t>Score Sprints</a:t>
            </a:r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81800" y="6629400"/>
            <a:ext cx="7620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6AE2BEF-AA8E-934E-A9FD-BDA59EF41016}" type="slidenum">
              <a:rPr lang="en-US" altLang="en-US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5" name="Picture 4" descr="sigScoresDi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03" y="1676400"/>
            <a:ext cx="6764197" cy="483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8"/>
          <p:cNvSpPr>
            <a:spLocks noGrp="1"/>
          </p:cNvSpPr>
          <p:nvPr>
            <p:ph type="title"/>
          </p:nvPr>
        </p:nvSpPr>
        <p:spPr>
          <a:xfrm>
            <a:off x="1795545" y="152400"/>
            <a:ext cx="5400509" cy="762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charset="-128"/>
              </a:rPr>
              <a:t>Signature Score Sprints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32" y="1422400"/>
            <a:ext cx="8711268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25864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8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charset="-128"/>
              </a:rPr>
              <a:t>Metadata Improvement Process 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286000"/>
            <a:ext cx="792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</a:t>
            </a:r>
            <a:r>
              <a:rPr lang="en-US" dirty="0" smtClean="0"/>
              <a:t>rioritize which concepts should be fixed first 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 startAt="2"/>
            </a:pPr>
            <a:r>
              <a:rPr lang="en-US" dirty="0" smtClean="0"/>
              <a:t>Identify </a:t>
            </a:r>
            <a:r>
              <a:rPr lang="en-US" dirty="0"/>
              <a:t>records with missing </a:t>
            </a:r>
            <a:r>
              <a:rPr lang="en-US" dirty="0" smtClean="0"/>
              <a:t>concepts</a:t>
            </a:r>
          </a:p>
          <a:p>
            <a:pPr marL="342900" indent="-342900">
              <a:buFontTx/>
              <a:buAutoNum type="arabicPeriod" startAt="2"/>
            </a:pPr>
            <a:endParaRPr lang="en-US" dirty="0"/>
          </a:p>
          <a:p>
            <a:pPr marL="342900" indent="-342900">
              <a:buFontTx/>
              <a:buAutoNum type="arabicPeriod" startAt="2"/>
            </a:pPr>
            <a:r>
              <a:rPr lang="en-US" dirty="0" smtClean="0"/>
              <a:t>Curate the metadata.</a:t>
            </a:r>
          </a:p>
          <a:p>
            <a:endParaRPr lang="en-US" dirty="0"/>
          </a:p>
          <a:p>
            <a:pPr marL="342900" indent="-342900">
              <a:buAutoNum type="arabicPeriod" startAt="2"/>
            </a:pP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3702581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Strengths of the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Easy to read and understand</a:t>
            </a:r>
          </a:p>
          <a:p>
            <a:r>
              <a:rPr lang="en-US" dirty="0" smtClean="0"/>
              <a:t>Metadata dialect is not limited to one standard</a:t>
            </a:r>
          </a:p>
          <a:p>
            <a:r>
              <a:rPr lang="en-US" dirty="0" smtClean="0"/>
              <a:t>Community recommendation is not limited to one dialect</a:t>
            </a:r>
          </a:p>
          <a:p>
            <a:r>
              <a:rPr lang="en-US" dirty="0" smtClean="0"/>
              <a:t>Use the results with your own system</a:t>
            </a:r>
          </a:p>
          <a:p>
            <a:r>
              <a:rPr lang="en-US" dirty="0" smtClean="0"/>
              <a:t>Quick to add new recommendations</a:t>
            </a:r>
          </a:p>
          <a:p>
            <a:r>
              <a:rPr lang="en-US" dirty="0" smtClean="0"/>
              <a:t>Direct quantitative guidance</a:t>
            </a:r>
          </a:p>
          <a:p>
            <a:r>
              <a:rPr lang="en-US" dirty="0" smtClean="0"/>
              <a:t>Easily accessible guidance documentation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December 14,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r-HR" smtClean="0"/>
              <a:t>AGU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3027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December 14,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r-HR" smtClean="0"/>
              <a:t>AGU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900"/>
            <a:ext cx="9144000" cy="514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0" y="3429000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Thank you!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98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Terminology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74650" y="2424113"/>
            <a:ext cx="8321675" cy="7080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smtClean="0">
                <a:solidFill>
                  <a:schemeClr val="tx1"/>
                </a:solidFill>
                <a:latin typeface="+mn-lt"/>
              </a:rPr>
              <a:t>Concept :   </a:t>
            </a:r>
            <a:r>
              <a:rPr lang="en-US" sz="2000" smtClean="0">
                <a:solidFill>
                  <a:schemeClr val="tx1"/>
                </a:solidFill>
                <a:latin typeface="+mn-lt"/>
              </a:rPr>
              <a:t>General term for describing a documentation entity (e.g. Title, Revision Date, Process Step, Spatial Extent).</a:t>
            </a:r>
            <a:r>
              <a:rPr lang="en-US" sz="2000" b="1" smtClean="0">
                <a:solidFill>
                  <a:schemeClr val="tx1"/>
                </a:solidFill>
                <a:latin typeface="+mn-lt"/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74650" y="5159375"/>
            <a:ext cx="7981950" cy="7080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b="1" dirty="0" smtClean="0">
                <a:latin typeface="+mn-lt"/>
                <a:ea typeface="ＭＳ Ｐゴシック" charset="0"/>
                <a:cs typeface="ＭＳ Ｐゴシック" charset="0"/>
              </a:rPr>
              <a:t>Profile:  </a:t>
            </a: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A set of concepts required to support a particular documentation need or use case for a recommendation.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74650" y="4252913"/>
            <a:ext cx="8161338" cy="7080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smtClean="0">
                <a:solidFill>
                  <a:schemeClr val="tx1"/>
                </a:solidFill>
                <a:latin typeface="+mn-lt"/>
              </a:rPr>
              <a:t>Recommendation:  </a:t>
            </a:r>
            <a:r>
              <a:rPr lang="en-US" sz="2000" smtClean="0">
                <a:solidFill>
                  <a:schemeClr val="tx1"/>
                </a:solidFill>
                <a:latin typeface="+mn-lt"/>
              </a:rPr>
              <a:t>A set of concepts that a group believes is required for achieving a documentation goal. </a:t>
            </a:r>
            <a:endParaRPr lang="en-US" sz="2000" b="1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74650" y="3344863"/>
            <a:ext cx="8382000" cy="7080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 smtClean="0">
                <a:solidFill>
                  <a:schemeClr val="tx1"/>
                </a:solidFill>
                <a:latin typeface="+mn-lt"/>
              </a:rPr>
              <a:t>Dialect :   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A particular form of the documentation language that is specific to a community (e.g. ISO, DIF, CSDGM, EML, ECHO).</a:t>
            </a:r>
            <a:endParaRPr lang="en-US" sz="2000" b="1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42900" y="1198563"/>
            <a:ext cx="7981950" cy="10160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b="1" dirty="0">
                <a:latin typeface="+mn-lt"/>
                <a:ea typeface="ＭＳ Ｐゴシック" charset="0"/>
                <a:cs typeface="ＭＳ Ｐゴシック" charset="0"/>
              </a:rPr>
              <a:t>Collection:  </a:t>
            </a: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A group of metadata records, commonly organized by a data center, organization or project and often stored in a database or web accessible folder. </a:t>
            </a:r>
          </a:p>
        </p:txBody>
      </p:sp>
    </p:spTree>
    <p:extLst>
      <p:ext uri="{BB962C8B-B14F-4D97-AF65-F5344CB8AC3E}">
        <p14:creationId xmlns:p14="http://schemas.microsoft.com/office/powerpoint/2010/main" val="2025889565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532813" cy="762000"/>
          </a:xfrm>
        </p:spPr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Recommendations Analysis Dashboard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88FB86C-A91B-7E4D-9E21-A2DDB7D436F9}" type="slidenum">
              <a:rPr lang="en-US" altLang="en-US" sz="1200">
                <a:solidFill>
                  <a:schemeClr val="bg1"/>
                </a:solidFill>
              </a:rPr>
              <a:pPr eaLnBrk="1" hangingPunct="1"/>
              <a:t>3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38915" name="TextBox 7"/>
          <p:cNvSpPr txBox="1">
            <a:spLocks noChangeArrowheads="1"/>
          </p:cNvSpPr>
          <p:nvPr/>
        </p:nvSpPr>
        <p:spPr bwMode="auto">
          <a:xfrm>
            <a:off x="1873250" y="453072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Documentation</a:t>
            </a:r>
          </a:p>
        </p:txBody>
      </p:sp>
      <p:sp>
        <p:nvSpPr>
          <p:cNvPr id="38916" name="TextBox 8"/>
          <p:cNvSpPr txBox="1">
            <a:spLocks noChangeArrowheads="1"/>
          </p:cNvSpPr>
          <p:nvPr/>
        </p:nvSpPr>
        <p:spPr bwMode="auto">
          <a:xfrm>
            <a:off x="4149725" y="36337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Metadata </a:t>
            </a:r>
          </a:p>
        </p:txBody>
      </p:sp>
      <p:sp>
        <p:nvSpPr>
          <p:cNvPr id="38918" name="TextBox 10"/>
          <p:cNvSpPr txBox="1">
            <a:spLocks noChangeArrowheads="1"/>
          </p:cNvSpPr>
          <p:nvPr/>
        </p:nvSpPr>
        <p:spPr bwMode="auto">
          <a:xfrm>
            <a:off x="6540500" y="11191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data.ucar.edu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7030" y="898529"/>
            <a:ext cx="8185150" cy="1754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buFont typeface="Arial"/>
              <a:buChar char="•"/>
              <a:defRPr>
                <a:latin typeface="Calibri"/>
                <a:cs typeface="Calibri"/>
              </a:defRPr>
            </a:lvl1pPr>
          </a:lstStyle>
          <a:p>
            <a:r>
              <a:rPr lang="en-US" dirty="0"/>
              <a:t>Interactive exploratory </a:t>
            </a:r>
            <a:r>
              <a:rPr lang="en-US" b="1" dirty="0"/>
              <a:t>metadata concept</a:t>
            </a:r>
            <a:r>
              <a:rPr lang="en-US" dirty="0"/>
              <a:t> evaluation tool.</a:t>
            </a:r>
          </a:p>
          <a:p>
            <a:r>
              <a:rPr lang="en-US" dirty="0"/>
              <a:t>Enables metadata for a single dialect to be easily evaluated using multiple recommendations (</a:t>
            </a:r>
            <a:r>
              <a:rPr lang="en-US" dirty="0" err="1"/>
              <a:t>eg</a:t>
            </a:r>
            <a:r>
              <a:rPr lang="en-US" dirty="0"/>
              <a:t>. CSW, </a:t>
            </a:r>
            <a:r>
              <a:rPr lang="en-US" dirty="0" err="1" smtClean="0"/>
              <a:t>DataCite</a:t>
            </a:r>
            <a:r>
              <a:rPr lang="en-US" dirty="0" smtClean="0"/>
              <a:t>, UMM).</a:t>
            </a:r>
            <a:endParaRPr lang="en-US" dirty="0"/>
          </a:p>
          <a:p>
            <a:r>
              <a:rPr lang="en-US" dirty="0"/>
              <a:t>Designed to run on </a:t>
            </a:r>
            <a:r>
              <a:rPr lang="en-US" dirty="0" smtClean="0"/>
              <a:t>collections.</a:t>
            </a:r>
            <a:endParaRPr lang="en-US" dirty="0"/>
          </a:p>
          <a:p>
            <a:r>
              <a:rPr lang="en-US" dirty="0"/>
              <a:t>Provides </a:t>
            </a:r>
            <a:r>
              <a:rPr lang="en-US" dirty="0" smtClean="0"/>
              <a:t>a </a:t>
            </a:r>
            <a:r>
              <a:rPr lang="en-US" dirty="0"/>
              <a:t>dashboard interface with </a:t>
            </a:r>
            <a:r>
              <a:rPr lang="en-US" dirty="0" smtClean="0"/>
              <a:t>4 different visualizations</a:t>
            </a:r>
            <a:endParaRPr lang="en-US" dirty="0"/>
          </a:p>
          <a:p>
            <a:r>
              <a:rPr lang="en-US" dirty="0"/>
              <a:t>Requires a data sheet, created by HDF metadata team.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743200"/>
            <a:ext cx="5943600" cy="36929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 bwMode="auto">
          <a:xfrm>
            <a:off x="1600200" y="3200400"/>
            <a:ext cx="1524000" cy="20574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b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Recommendation</a:t>
            </a:r>
          </a:p>
          <a:p>
            <a:pPr algn="ctr" eaLnBrk="1" hangingPunct="1"/>
            <a:r>
              <a:rPr lang="en-US" sz="1400">
                <a:latin typeface="Calibri"/>
                <a:cs typeface="Calibri"/>
              </a:rPr>
              <a:t>Dialect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Comparison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124200" y="3200400"/>
            <a:ext cx="762000" cy="3048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886200" y="3200400"/>
            <a:ext cx="1600200" cy="3048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b" anchorCtr="1" forceAA="0" compatLnSpc="1">
            <a:prstTxWarp prst="textNoShape">
              <a:avLst/>
            </a:prstTxWarp>
            <a:noAutofit/>
          </a:bodyPr>
          <a:lstStyle/>
          <a:p>
            <a:pPr algn="ctr" eaLnBrk="1" hangingPunct="1"/>
            <a:r>
              <a:rPr lang="en-US" sz="1400">
                <a:latin typeface="Calibri"/>
                <a:cs typeface="Calibri"/>
              </a:rPr>
              <a:t>Field</a:t>
            </a:r>
          </a:p>
          <a:p>
            <a:pPr algn="ctr" eaLnBrk="1" hangingPunct="1"/>
            <a:r>
              <a:rPr lang="en-US" sz="1400">
                <a:latin typeface="Calibri"/>
                <a:cs typeface="Calibri"/>
              </a:rPr>
              <a:t>Summary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486400" y="3200400"/>
            <a:ext cx="1981200" cy="3048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b" anchorCtr="1" forceAA="0" compatLnSpc="1">
            <a:prstTxWarp prst="textNoShape">
              <a:avLst/>
            </a:prstTxWarp>
            <a:noAutofit/>
          </a:bodyPr>
          <a:lstStyle/>
          <a:p>
            <a:pPr algn="ctr" eaLnBrk="1" hangingPunct="1"/>
            <a:r>
              <a:rPr lang="en-US" sz="1400">
                <a:latin typeface="Calibri"/>
                <a:cs typeface="Calibri"/>
              </a:rPr>
              <a:t>Concept</a:t>
            </a:r>
          </a:p>
          <a:p>
            <a:pPr algn="ctr" eaLnBrk="1" hangingPunct="1"/>
            <a:r>
              <a:rPr lang="en-US" sz="1400">
                <a:latin typeface="Calibri"/>
                <a:cs typeface="Calibri"/>
              </a:rPr>
              <a:t>Guidance Links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52600" y="5562600"/>
            <a:ext cx="1326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>
                <a:latin typeface="Calibri"/>
                <a:cs typeface="Calibri"/>
              </a:rPr>
              <a:t>Signature Score</a:t>
            </a:r>
          </a:p>
          <a:p>
            <a:pPr algn="r"/>
            <a:r>
              <a:rPr lang="en-US" sz="1400">
                <a:latin typeface="Calibri"/>
                <a:cs typeface="Calibri"/>
              </a:rPr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3482142831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4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305800" cy="762000"/>
          </a:xfrm>
        </p:spPr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Recommendation / Dialect Comparison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88FB86C-A91B-7E4D-9E21-A2DDB7D436F9}" type="slidenum">
              <a:rPr lang="en-US" altLang="en-US" sz="1200">
                <a:solidFill>
                  <a:schemeClr val="bg1"/>
                </a:solidFill>
              </a:rPr>
              <a:pPr eaLnBrk="1" hangingPunct="1"/>
              <a:t>4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38915" name="TextBox 7"/>
          <p:cNvSpPr txBox="1">
            <a:spLocks noChangeArrowheads="1"/>
          </p:cNvSpPr>
          <p:nvPr/>
        </p:nvSpPr>
        <p:spPr bwMode="auto">
          <a:xfrm>
            <a:off x="1873250" y="453072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Documentation</a:t>
            </a:r>
          </a:p>
        </p:txBody>
      </p:sp>
      <p:sp>
        <p:nvSpPr>
          <p:cNvPr id="38916" name="TextBox 8"/>
          <p:cNvSpPr txBox="1">
            <a:spLocks noChangeArrowheads="1"/>
          </p:cNvSpPr>
          <p:nvPr/>
        </p:nvSpPr>
        <p:spPr bwMode="auto">
          <a:xfrm>
            <a:off x="4149725" y="36337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Metadata </a:t>
            </a:r>
          </a:p>
        </p:txBody>
      </p:sp>
      <p:sp>
        <p:nvSpPr>
          <p:cNvPr id="38917" name="TextBox 9"/>
          <p:cNvSpPr txBox="1">
            <a:spLocks noChangeArrowheads="1"/>
          </p:cNvSpPr>
          <p:nvPr/>
        </p:nvSpPr>
        <p:spPr bwMode="auto">
          <a:xfrm>
            <a:off x="5292725" y="260667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Sharable Metadata </a:t>
            </a:r>
          </a:p>
        </p:txBody>
      </p:sp>
      <p:sp>
        <p:nvSpPr>
          <p:cNvPr id="38918" name="TextBox 10"/>
          <p:cNvSpPr txBox="1">
            <a:spLocks noChangeArrowheads="1"/>
          </p:cNvSpPr>
          <p:nvPr/>
        </p:nvSpPr>
        <p:spPr bwMode="auto">
          <a:xfrm>
            <a:off x="6540500" y="11191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data.ucar.edu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73" y="1170754"/>
            <a:ext cx="8149560" cy="45164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85834" y="1878480"/>
            <a:ext cx="2328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Identify gaps between dialects and recommendations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568695" y="2636929"/>
            <a:ext cx="282236" cy="2292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6" name="Elbow Connector 5"/>
          <p:cNvCxnSpPr>
            <a:stCxn id="3" idx="1"/>
            <a:endCxn id="4" idx="3"/>
          </p:cNvCxnSpPr>
          <p:nvPr/>
        </p:nvCxnSpPr>
        <p:spPr bwMode="auto">
          <a:xfrm rot="10800000" flipV="1">
            <a:off x="4850932" y="2340144"/>
            <a:ext cx="934903" cy="411433"/>
          </a:xfrm>
          <a:prstGeom prst="bentConnector3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Rectangle 16"/>
          <p:cNvSpPr/>
          <p:nvPr/>
        </p:nvSpPr>
        <p:spPr bwMode="auto">
          <a:xfrm flipH="1">
            <a:off x="2134409" y="3349629"/>
            <a:ext cx="258238" cy="2091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8" name="Elbow Connector 17"/>
          <p:cNvCxnSpPr>
            <a:stCxn id="3" idx="1"/>
            <a:endCxn id="17" idx="1"/>
          </p:cNvCxnSpPr>
          <p:nvPr/>
        </p:nvCxnSpPr>
        <p:spPr bwMode="auto">
          <a:xfrm rot="10800000" flipV="1">
            <a:off x="2392648" y="2340144"/>
            <a:ext cx="3393187" cy="1114077"/>
          </a:xfrm>
          <a:prstGeom prst="bentConnector3">
            <a:avLst>
              <a:gd name="adj1" fmla="val 425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tangle 21"/>
          <p:cNvSpPr/>
          <p:nvPr/>
        </p:nvSpPr>
        <p:spPr bwMode="auto">
          <a:xfrm flipH="1">
            <a:off x="7058355" y="4613243"/>
            <a:ext cx="258238" cy="2091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3" name="Elbow Connector 22"/>
          <p:cNvCxnSpPr>
            <a:stCxn id="3" idx="3"/>
            <a:endCxn id="22" idx="1"/>
          </p:cNvCxnSpPr>
          <p:nvPr/>
        </p:nvCxnSpPr>
        <p:spPr bwMode="auto">
          <a:xfrm flipH="1">
            <a:off x="7316593" y="2340145"/>
            <a:ext cx="797687" cy="2377691"/>
          </a:xfrm>
          <a:prstGeom prst="bentConnector3">
            <a:avLst>
              <a:gd name="adj1" fmla="val -28658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728059815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531813" y="0"/>
            <a:ext cx="8231187" cy="762000"/>
          </a:xfrm>
        </p:spPr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Collection Concept Occurrence %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88FB86C-A91B-7E4D-9E21-A2DDB7D436F9}" type="slidenum">
              <a:rPr lang="en-US" altLang="en-US" sz="1200">
                <a:solidFill>
                  <a:schemeClr val="bg1"/>
                </a:solidFill>
              </a:rPr>
              <a:pPr eaLnBrk="1" hangingPunct="1"/>
              <a:t>5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38915" name="TextBox 7"/>
          <p:cNvSpPr txBox="1">
            <a:spLocks noChangeArrowheads="1"/>
          </p:cNvSpPr>
          <p:nvPr/>
        </p:nvSpPr>
        <p:spPr bwMode="auto">
          <a:xfrm>
            <a:off x="1873250" y="453072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Documentation</a:t>
            </a:r>
          </a:p>
        </p:txBody>
      </p:sp>
      <p:sp>
        <p:nvSpPr>
          <p:cNvPr id="38916" name="TextBox 8"/>
          <p:cNvSpPr txBox="1">
            <a:spLocks noChangeArrowheads="1"/>
          </p:cNvSpPr>
          <p:nvPr/>
        </p:nvSpPr>
        <p:spPr bwMode="auto">
          <a:xfrm>
            <a:off x="4149725" y="36337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Metadata </a:t>
            </a:r>
          </a:p>
        </p:txBody>
      </p:sp>
      <p:sp>
        <p:nvSpPr>
          <p:cNvPr id="38917" name="TextBox 9"/>
          <p:cNvSpPr txBox="1">
            <a:spLocks noChangeArrowheads="1"/>
          </p:cNvSpPr>
          <p:nvPr/>
        </p:nvSpPr>
        <p:spPr bwMode="auto">
          <a:xfrm>
            <a:off x="5292725" y="260667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Sharable Metadata </a:t>
            </a:r>
          </a:p>
        </p:txBody>
      </p:sp>
      <p:sp>
        <p:nvSpPr>
          <p:cNvPr id="38918" name="TextBox 10"/>
          <p:cNvSpPr txBox="1">
            <a:spLocks noChangeArrowheads="1"/>
          </p:cNvSpPr>
          <p:nvPr/>
        </p:nvSpPr>
        <p:spPr bwMode="auto">
          <a:xfrm>
            <a:off x="6540500" y="11191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data.ucar.edu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1150" y="1199405"/>
            <a:ext cx="35166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0000"/>
                </a:solidFill>
              </a:rPr>
              <a:t>Identify fields that are missing from dialect, missing from collection, complete, or partial</a:t>
            </a:r>
            <a:r>
              <a:rPr lang="en-US" sz="2400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998" y="1068552"/>
            <a:ext cx="3883697" cy="533399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95889" y="3442177"/>
            <a:ext cx="362606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-100% = Concept Not in Dialect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889" y="3970604"/>
            <a:ext cx="362606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0% = Concept Not in Collection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5889" y="4499625"/>
            <a:ext cx="3626069" cy="369332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3">
                    <a:lumMod val="50000"/>
                  </a:schemeClr>
                </a:solidFill>
              </a:rPr>
              <a:t>100% = Concept in All Records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5889" y="4984853"/>
            <a:ext cx="36260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54% = Concept in Some Records</a:t>
            </a:r>
          </a:p>
        </p:txBody>
      </p:sp>
    </p:spTree>
    <p:extLst>
      <p:ext uri="{BB962C8B-B14F-4D97-AF65-F5344CB8AC3E}">
        <p14:creationId xmlns:p14="http://schemas.microsoft.com/office/powerpoint/2010/main" val="977963377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animBg="1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gScoresDi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" y="914400"/>
            <a:ext cx="7936992" cy="5672592"/>
          </a:xfrm>
          <a:prstGeom prst="rect">
            <a:avLst/>
          </a:prstGeom>
        </p:spPr>
      </p:pic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1141230" y="0"/>
            <a:ext cx="6935970" cy="762000"/>
          </a:xfrm>
        </p:spPr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Signature Score Groups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88FB86C-A91B-7E4D-9E21-A2DDB7D436F9}" type="slidenum">
              <a:rPr lang="en-US" altLang="en-US" sz="1200">
                <a:solidFill>
                  <a:schemeClr val="bg1"/>
                </a:solidFill>
              </a:rPr>
              <a:pPr eaLnBrk="1" hangingPunct="1"/>
              <a:t>6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38916" name="TextBox 8"/>
          <p:cNvSpPr txBox="1">
            <a:spLocks noChangeArrowheads="1"/>
          </p:cNvSpPr>
          <p:nvPr/>
        </p:nvSpPr>
        <p:spPr bwMode="auto">
          <a:xfrm>
            <a:off x="4149725" y="36337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Metadata </a:t>
            </a:r>
          </a:p>
        </p:txBody>
      </p:sp>
      <p:sp>
        <p:nvSpPr>
          <p:cNvPr id="38917" name="TextBox 9"/>
          <p:cNvSpPr txBox="1">
            <a:spLocks noChangeArrowheads="1"/>
          </p:cNvSpPr>
          <p:nvPr/>
        </p:nvSpPr>
        <p:spPr bwMode="auto">
          <a:xfrm>
            <a:off x="5292725" y="260667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Sharable Metadata </a:t>
            </a:r>
          </a:p>
        </p:txBody>
      </p:sp>
      <p:sp>
        <p:nvSpPr>
          <p:cNvPr id="38918" name="TextBox 10"/>
          <p:cNvSpPr txBox="1">
            <a:spLocks noChangeArrowheads="1"/>
          </p:cNvSpPr>
          <p:nvPr/>
        </p:nvSpPr>
        <p:spPr bwMode="auto">
          <a:xfrm>
            <a:off x="6540500" y="11191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data.ucar.edu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57600" y="2438400"/>
            <a:ext cx="3510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Identify groups of records that are missing the same number of fields (typically the same fields)</a:t>
            </a:r>
          </a:p>
        </p:txBody>
      </p:sp>
    </p:spTree>
    <p:extLst>
      <p:ext uri="{BB962C8B-B14F-4D97-AF65-F5344CB8AC3E}">
        <p14:creationId xmlns:p14="http://schemas.microsoft.com/office/powerpoint/2010/main" val="426053176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1132410" y="0"/>
            <a:ext cx="7173390" cy="762000"/>
          </a:xfrm>
        </p:spPr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Concept Guidance Links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460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EB8AE74-120C-E14A-9339-CD4271D58807}" type="slidenum">
              <a:rPr lang="en-US" altLang="en-US" sz="120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46083" name="TextBox 7"/>
          <p:cNvSpPr txBox="1">
            <a:spLocks noChangeArrowheads="1"/>
          </p:cNvSpPr>
          <p:nvPr/>
        </p:nvSpPr>
        <p:spPr bwMode="auto">
          <a:xfrm>
            <a:off x="1873250" y="453072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Documentation</a:t>
            </a:r>
          </a:p>
        </p:txBody>
      </p:sp>
      <p:sp>
        <p:nvSpPr>
          <p:cNvPr id="46084" name="TextBox 8"/>
          <p:cNvSpPr txBox="1">
            <a:spLocks noChangeArrowheads="1"/>
          </p:cNvSpPr>
          <p:nvPr/>
        </p:nvSpPr>
        <p:spPr bwMode="auto">
          <a:xfrm>
            <a:off x="4149725" y="36337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Metadata </a:t>
            </a:r>
          </a:p>
        </p:txBody>
      </p:sp>
      <p:sp>
        <p:nvSpPr>
          <p:cNvPr id="46085" name="TextBox 9"/>
          <p:cNvSpPr txBox="1">
            <a:spLocks noChangeArrowheads="1"/>
          </p:cNvSpPr>
          <p:nvPr/>
        </p:nvSpPr>
        <p:spPr bwMode="auto">
          <a:xfrm>
            <a:off x="5292725" y="260667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Sharable Metadata </a:t>
            </a:r>
          </a:p>
        </p:txBody>
      </p:sp>
      <p:sp>
        <p:nvSpPr>
          <p:cNvPr id="46086" name="TextBox 10"/>
          <p:cNvSpPr txBox="1">
            <a:spLocks noChangeArrowheads="1"/>
          </p:cNvSpPr>
          <p:nvPr/>
        </p:nvSpPr>
        <p:spPr bwMode="auto">
          <a:xfrm>
            <a:off x="6540500" y="11191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data.ucar.edu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6515" t="13193" b="27211"/>
          <a:stretch/>
        </p:blipFill>
        <p:spPr>
          <a:xfrm>
            <a:off x="311150" y="1082704"/>
            <a:ext cx="4594784" cy="5081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ight Arrow 3"/>
          <p:cNvSpPr/>
          <p:nvPr/>
        </p:nvSpPr>
        <p:spPr bwMode="auto">
          <a:xfrm>
            <a:off x="2819400" y="3581400"/>
            <a:ext cx="1552297" cy="130523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" name="Picture 1" descr="Screen Shot 2016-11-18 at 3.10.3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719208"/>
            <a:ext cx="4572000" cy="290559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746305117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686799" cy="762000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Guidance Documentation </a:t>
            </a:r>
          </a:p>
        </p:txBody>
      </p:sp>
      <p:sp>
        <p:nvSpPr>
          <p:cNvPr id="460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EB8AE74-120C-E14A-9339-CD4271D58807}" type="slidenum">
              <a:rPr lang="en-US" altLang="en-US" sz="120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46083" name="TextBox 7"/>
          <p:cNvSpPr txBox="1">
            <a:spLocks noChangeArrowheads="1"/>
          </p:cNvSpPr>
          <p:nvPr/>
        </p:nvSpPr>
        <p:spPr bwMode="auto">
          <a:xfrm>
            <a:off x="1873250" y="453072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Documentation</a:t>
            </a:r>
          </a:p>
        </p:txBody>
      </p:sp>
      <p:sp>
        <p:nvSpPr>
          <p:cNvPr id="46084" name="TextBox 8"/>
          <p:cNvSpPr txBox="1">
            <a:spLocks noChangeArrowheads="1"/>
          </p:cNvSpPr>
          <p:nvPr/>
        </p:nvSpPr>
        <p:spPr bwMode="auto">
          <a:xfrm>
            <a:off x="4149725" y="36337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Metadata </a:t>
            </a:r>
          </a:p>
        </p:txBody>
      </p:sp>
      <p:sp>
        <p:nvSpPr>
          <p:cNvPr id="46085" name="TextBox 9"/>
          <p:cNvSpPr txBox="1">
            <a:spLocks noChangeArrowheads="1"/>
          </p:cNvSpPr>
          <p:nvPr/>
        </p:nvSpPr>
        <p:spPr bwMode="auto">
          <a:xfrm>
            <a:off x="5292725" y="260667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Sharable Metadata </a:t>
            </a:r>
          </a:p>
        </p:txBody>
      </p:sp>
      <p:sp>
        <p:nvSpPr>
          <p:cNvPr id="46086" name="TextBox 10"/>
          <p:cNvSpPr txBox="1">
            <a:spLocks noChangeArrowheads="1"/>
          </p:cNvSpPr>
          <p:nvPr/>
        </p:nvSpPr>
        <p:spPr bwMode="auto">
          <a:xfrm>
            <a:off x="6540500" y="11191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data.ucar.edu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1119188"/>
            <a:ext cx="4879975" cy="34750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073" y="1981549"/>
            <a:ext cx="3611563" cy="3473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913" y="2743200"/>
            <a:ext cx="3611562" cy="3475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90" name="TextBox 14"/>
          <p:cNvSpPr txBox="1">
            <a:spLocks noChangeArrowheads="1"/>
          </p:cNvSpPr>
          <p:nvPr/>
        </p:nvSpPr>
        <p:spPr bwMode="auto">
          <a:xfrm>
            <a:off x="557213" y="6243638"/>
            <a:ext cx="780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http://wiki.esipfed.org/index.php/Category:Documentation_Connections</a:t>
            </a:r>
          </a:p>
        </p:txBody>
      </p:sp>
    </p:spTree>
    <p:extLst>
      <p:ext uri="{BB962C8B-B14F-4D97-AF65-F5344CB8AC3E}">
        <p14:creationId xmlns:p14="http://schemas.microsoft.com/office/powerpoint/2010/main" val="393209970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8"/>
          <p:cNvSpPr>
            <a:spLocks noGrp="1"/>
          </p:cNvSpPr>
          <p:nvPr>
            <p:ph type="title"/>
          </p:nvPr>
        </p:nvSpPr>
        <p:spPr>
          <a:xfrm>
            <a:off x="825500" y="50800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charset="-128"/>
              </a:rPr>
              <a:t>Prioritizing Metadata Improvement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6100" y="1270000"/>
            <a:ext cx="79375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What recommendations are most important to your organization?</a:t>
            </a:r>
          </a:p>
          <a:p>
            <a:pPr lvl="1"/>
            <a:r>
              <a:rPr lang="en-US" dirty="0" smtClean="0"/>
              <a:t>a) </a:t>
            </a:r>
            <a:r>
              <a:rPr lang="en-US" dirty="0" err="1" smtClean="0"/>
              <a:t>DataCite</a:t>
            </a:r>
            <a:r>
              <a:rPr lang="en-US" dirty="0" smtClean="0"/>
              <a:t>, b) DCAT, c) DIF</a:t>
            </a:r>
          </a:p>
          <a:p>
            <a:pPr lvl="1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What recommendation levels are most important to your organization?</a:t>
            </a:r>
          </a:p>
          <a:p>
            <a:pPr lvl="1"/>
            <a:r>
              <a:rPr lang="en-US" dirty="0" smtClean="0"/>
              <a:t>- Not all recommendations are required</a:t>
            </a:r>
          </a:p>
          <a:p>
            <a:endParaRPr lang="en-US" dirty="0" smtClean="0"/>
          </a:p>
          <a:p>
            <a:pPr marL="342900" indent="-342900">
              <a:buAutoNum type="arabicPeriod" startAt="3"/>
            </a:pPr>
            <a:r>
              <a:rPr lang="en-US" dirty="0" smtClean="0"/>
              <a:t>What concepts are missing from the most metadata records?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Fix the concept missing in 90% of your records before the concept missing in 7% if they are part of the same profile.</a:t>
            </a:r>
          </a:p>
          <a:p>
            <a:pPr lvl="1"/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What concepts are missing from the multiple recommendations?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Improve completeness score for multiple recommendations by fixing 1 concept. </a:t>
            </a:r>
          </a:p>
          <a:p>
            <a:pPr marL="742950" lvl="1" indent="-2857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en-US" dirty="0">
                <a:hlinkClick r:id="rId3"/>
              </a:rPr>
              <a:t>http://wiki.esipfed.org/index.php/</a:t>
            </a:r>
            <a:r>
              <a:rPr lang="en-US" dirty="0" smtClean="0">
                <a:hlinkClick r:id="rId3"/>
              </a:rPr>
              <a:t>Documentation_Recommendations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   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696865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Presentation on product or service">
  <a:themeElements>
    <a:clrScheme name="Custom 4">
      <a:dk1>
        <a:sysClr val="windowText" lastClr="000000"/>
      </a:dk1>
      <a:lt1>
        <a:sysClr val="window" lastClr="FFFFFF"/>
      </a:lt1>
      <a:dk2>
        <a:srgbClr val="535252"/>
      </a:dk2>
      <a:lt2>
        <a:srgbClr val="AAB5C2"/>
      </a:lt2>
      <a:accent1>
        <a:srgbClr val="3182F7"/>
      </a:accent1>
      <a:accent2>
        <a:srgbClr val="FE4160"/>
      </a:accent2>
      <a:accent3>
        <a:srgbClr val="9FE62F"/>
      </a:accent3>
      <a:accent4>
        <a:srgbClr val="4EA5D1"/>
      </a:accent4>
      <a:accent5>
        <a:srgbClr val="1C4596"/>
      </a:accent5>
      <a:accent6>
        <a:srgbClr val="542D90"/>
      </a:accent6>
      <a:hlink>
        <a:srgbClr val="ED2024"/>
      </a:hlink>
      <a:folHlink>
        <a:srgbClr val="BD912D"/>
      </a:folHlink>
    </a:clrScheme>
    <a:fontScheme name="The HDF Group -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resentation on product or service 1">
        <a:dk1>
          <a:srgbClr val="808080"/>
        </a:dk1>
        <a:lt1>
          <a:srgbClr val="F8F8F8"/>
        </a:lt1>
        <a:dk2>
          <a:srgbClr val="000000"/>
        </a:dk2>
        <a:lt2>
          <a:srgbClr val="FFFFFF"/>
        </a:lt2>
        <a:accent1>
          <a:srgbClr val="6699FF"/>
        </a:accent1>
        <a:accent2>
          <a:srgbClr val="9933FF"/>
        </a:accent2>
        <a:accent3>
          <a:srgbClr val="AAAAAA"/>
        </a:accent3>
        <a:accent4>
          <a:srgbClr val="D4D4D4"/>
        </a:accent4>
        <a:accent5>
          <a:srgbClr val="B8CAFF"/>
        </a:accent5>
        <a:accent6>
          <a:srgbClr val="8A2DE7"/>
        </a:accent6>
        <a:hlink>
          <a:srgbClr val="00FFFF"/>
        </a:hlink>
        <a:folHlink>
          <a:srgbClr val="00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on product or service 2">
        <a:dk1>
          <a:srgbClr val="000066"/>
        </a:dk1>
        <a:lt1>
          <a:srgbClr val="FFFFFF"/>
        </a:lt1>
        <a:dk2>
          <a:srgbClr val="3333FF"/>
        </a:dk2>
        <a:lt2>
          <a:srgbClr val="3399FF"/>
        </a:lt2>
        <a:accent1>
          <a:srgbClr val="66CCFF"/>
        </a:accent1>
        <a:accent2>
          <a:srgbClr val="FF66FF"/>
        </a:accent2>
        <a:accent3>
          <a:srgbClr val="FFFFFF"/>
        </a:accent3>
        <a:accent4>
          <a:srgbClr val="000056"/>
        </a:accent4>
        <a:accent5>
          <a:srgbClr val="B8E2FF"/>
        </a:accent5>
        <a:accent6>
          <a:srgbClr val="E75CE7"/>
        </a:accent6>
        <a:hlink>
          <a:srgbClr val="CC00CC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on product or servic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69696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C8C8C8"/>
        </a:accent6>
        <a:hlink>
          <a:srgbClr val="3333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on product or service 4">
        <a:dk1>
          <a:srgbClr val="808080"/>
        </a:dk1>
        <a:lt1>
          <a:srgbClr val="F8F8F8"/>
        </a:lt1>
        <a:dk2>
          <a:srgbClr val="000000"/>
        </a:dk2>
        <a:lt2>
          <a:srgbClr val="FFFFFF"/>
        </a:lt2>
        <a:accent1>
          <a:srgbClr val="CC9900"/>
        </a:accent1>
        <a:accent2>
          <a:srgbClr val="996600"/>
        </a:accent2>
        <a:accent3>
          <a:srgbClr val="AAAAAA"/>
        </a:accent3>
        <a:accent4>
          <a:srgbClr val="D4D4D4"/>
        </a:accent4>
        <a:accent5>
          <a:srgbClr val="E2CAAA"/>
        </a:accent5>
        <a:accent6>
          <a:srgbClr val="8A5C00"/>
        </a:accent6>
        <a:hlink>
          <a:srgbClr val="CCCC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on product or service 5">
        <a:dk1>
          <a:srgbClr val="000000"/>
        </a:dk1>
        <a:lt1>
          <a:srgbClr val="FFFFFF"/>
        </a:lt1>
        <a:dk2>
          <a:srgbClr val="000000"/>
        </a:dk2>
        <a:lt2>
          <a:srgbClr val="996633"/>
        </a:lt2>
        <a:accent1>
          <a:srgbClr val="CC9900"/>
        </a:accent1>
        <a:accent2>
          <a:srgbClr val="FFECB7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E7D6A6"/>
        </a:accent6>
        <a:hlink>
          <a:srgbClr val="996633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on product or service 6">
        <a:dk1>
          <a:srgbClr val="000000"/>
        </a:dk1>
        <a:lt1>
          <a:srgbClr val="FFFFFF"/>
        </a:lt1>
        <a:dk2>
          <a:srgbClr val="000000"/>
        </a:dk2>
        <a:lt2>
          <a:srgbClr val="996633"/>
        </a:lt2>
        <a:accent1>
          <a:srgbClr val="CC9900"/>
        </a:accent1>
        <a:accent2>
          <a:srgbClr val="FFE28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E7CD81"/>
        </a:accent6>
        <a:hlink>
          <a:srgbClr val="996633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95986</TotalTime>
  <Words>614</Words>
  <Application>Microsoft Macintosh PowerPoint</Application>
  <PresentationFormat>On-screen Show (4:3)</PresentationFormat>
  <Paragraphs>142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ＭＳ Ｐゴシック</vt:lpstr>
      <vt:lpstr>Symbol</vt:lpstr>
      <vt:lpstr>Times New Roman</vt:lpstr>
      <vt:lpstr>1_Presentation on product or service</vt:lpstr>
      <vt:lpstr>Metadata Evaluation and Guidance for Curation and Improvement </vt:lpstr>
      <vt:lpstr>Terminology</vt:lpstr>
      <vt:lpstr>Recommendations Analysis Dashboard</vt:lpstr>
      <vt:lpstr>Recommendation / Dialect Comparison</vt:lpstr>
      <vt:lpstr>Collection Concept Occurrence %</vt:lpstr>
      <vt:lpstr>Signature Score Groups</vt:lpstr>
      <vt:lpstr>Concept Guidance Links</vt:lpstr>
      <vt:lpstr>Guidance Documentation </vt:lpstr>
      <vt:lpstr>Prioritizing Metadata Improvement</vt:lpstr>
      <vt:lpstr>Metadata Improvement Guidance</vt:lpstr>
      <vt:lpstr>Which records do I need to improve?</vt:lpstr>
      <vt:lpstr>How do I identify which records are missing concepts?</vt:lpstr>
      <vt:lpstr>What concepts are missing in a single record?</vt:lpstr>
      <vt:lpstr>Future Directions</vt:lpstr>
      <vt:lpstr>Signature Score Sprints</vt:lpstr>
      <vt:lpstr>Metadata Improvement Process </vt:lpstr>
      <vt:lpstr>Strengths of the workflow</vt:lpstr>
      <vt:lpstr>Questions?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NCAR DSET Metadata Evaluation</dc:title>
  <dc:creator>Sean Gordon</dc:creator>
  <cp:lastModifiedBy>Sean Gordon</cp:lastModifiedBy>
  <cp:revision>298</cp:revision>
  <cp:lastPrinted>2016-10-18T23:23:39Z</cp:lastPrinted>
  <dcterms:created xsi:type="dcterms:W3CDTF">2015-12-22T20:11:01Z</dcterms:created>
  <dcterms:modified xsi:type="dcterms:W3CDTF">2017-03-09T16:50:58Z</dcterms:modified>
</cp:coreProperties>
</file>